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9144000" cy="6858000" type="screen4x3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1824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6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5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7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Modifiez le style du titre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FD0C1581-AAC3-43C5-A223-F698E4805ECB}" type="datetime">
              <a:rPr lang="fr-FR" sz="1200" b="0" strike="noStrike" spc="-1">
                <a:solidFill>
                  <a:srgbClr val="8B8B8B"/>
                </a:solidFill>
                <a:latin typeface="Calibri"/>
              </a:rPr>
              <a:t>24/06/2022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fr-FR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A55B3EF7-FB6A-4E2B-A0C8-DC7EB302C00E}" type="slidenum">
              <a:rPr lang="fr-FR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Modifiez le style du titre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fr-FR" sz="2400" b="1" strike="noStrike" spc="-1">
                <a:solidFill>
                  <a:srgbClr val="000000"/>
                </a:solidFill>
                <a:latin typeface="Calibri"/>
              </a:rPr>
              <a:t>Modifiez les styles du texte du masque</a:t>
            </a:r>
            <a:endParaRPr lang="fr-FR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43080" indent="-3430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Modifiez les styles du texte du masque</a:t>
            </a:r>
          </a:p>
          <a:p>
            <a:pPr marL="743040" lvl="1" indent="-2858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Deuxième niveau</a:t>
            </a:r>
          </a:p>
          <a:p>
            <a:pPr marL="1143000" lvl="2" indent="-2286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Troisième niveau</a:t>
            </a:r>
          </a:p>
          <a:p>
            <a:pPr marL="1600200" lvl="3" indent="-2286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lang="fr-FR" sz="1600" b="0" strike="noStrike" spc="-1">
                <a:solidFill>
                  <a:srgbClr val="000000"/>
                </a:solidFill>
                <a:latin typeface="Calibri"/>
              </a:rPr>
              <a:t>Quatrième niveau</a:t>
            </a:r>
          </a:p>
          <a:p>
            <a:pPr marL="2057400" lvl="4" indent="-2286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lang="fr-FR" sz="1600" b="0" strike="noStrike" spc="-1">
                <a:solidFill>
                  <a:srgbClr val="000000"/>
                </a:solidFill>
                <a:latin typeface="Calibri"/>
              </a:rPr>
              <a:t>Cinquième niveau</a:t>
            </a: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fr-FR" sz="2400" b="1" strike="noStrike" spc="-1">
                <a:solidFill>
                  <a:srgbClr val="000000"/>
                </a:solidFill>
                <a:latin typeface="Calibri"/>
              </a:rPr>
              <a:t>Modifiez les styles du texte du masque</a:t>
            </a:r>
            <a:endParaRPr lang="fr-FR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43080" indent="-3430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Modifiez les styles du texte du masque</a:t>
            </a:r>
          </a:p>
          <a:p>
            <a:pPr marL="743040" lvl="1" indent="-2858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Deuxième niveau</a:t>
            </a:r>
          </a:p>
          <a:p>
            <a:pPr marL="1143000" lvl="2" indent="-2286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Troisième niveau</a:t>
            </a:r>
          </a:p>
          <a:p>
            <a:pPr marL="1600200" lvl="3" indent="-2286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lang="fr-FR" sz="1600" b="0" strike="noStrike" spc="-1">
                <a:solidFill>
                  <a:srgbClr val="000000"/>
                </a:solidFill>
                <a:latin typeface="Calibri"/>
              </a:rPr>
              <a:t>Quatrième niveau</a:t>
            </a:r>
          </a:p>
          <a:p>
            <a:pPr marL="2057400" lvl="4" indent="-2286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lang="fr-FR" sz="1600" b="0" strike="noStrike" spc="-1">
                <a:solidFill>
                  <a:srgbClr val="000000"/>
                </a:solidFill>
                <a:latin typeface="Calibri"/>
              </a:rPr>
              <a:t>Cinquième niveau</a:t>
            </a:r>
          </a:p>
        </p:txBody>
      </p:sp>
      <p:sp>
        <p:nvSpPr>
          <p:cNvPr id="46" name="PlaceHolder 6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99787D59-A350-443D-BA74-5EC36D8CDBD2}" type="datetime">
              <a:rPr lang="fr-FR" sz="1200" b="0" strike="noStrike" spc="-1">
                <a:solidFill>
                  <a:srgbClr val="8B8B8B"/>
                </a:solidFill>
                <a:latin typeface="Calibri"/>
              </a:rPr>
              <a:t>24/06/2022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47" name="PlaceHolder 7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fr-FR" sz="2400" b="0" strike="noStrike" spc="-1">
              <a:latin typeface="Times New Roman"/>
            </a:endParaRPr>
          </a:p>
        </p:txBody>
      </p:sp>
      <p:sp>
        <p:nvSpPr>
          <p:cNvPr id="48" name="PlaceHolder 8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FE4AED59-EA91-45F0-AD25-8A813B88208D}" type="slidenum">
              <a:rPr lang="fr-FR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Modifiez le style du titre</a:t>
            </a: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Modifiez les styles du texte du masque</a:t>
            </a:r>
          </a:p>
          <a:p>
            <a:pPr marL="743040" lvl="1" indent="-28584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Deuxième niveau</a:t>
            </a:r>
          </a:p>
          <a:p>
            <a:pPr marL="1143000" lvl="2" indent="-2286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Troisième niveau</a:t>
            </a:r>
          </a:p>
          <a:p>
            <a:pPr marL="1600200" lvl="3" indent="-2286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Quatrième niveau</a:t>
            </a:r>
          </a:p>
          <a:p>
            <a:pPr marL="2057400" lvl="4" indent="-2286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Cinquième niveau</a:t>
            </a:r>
          </a:p>
        </p:txBody>
      </p:sp>
      <p:sp>
        <p:nvSpPr>
          <p:cNvPr id="87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8E789C90-5D93-4008-9007-906C984A8836}" type="datetime">
              <a:rPr lang="fr-FR" sz="1200" b="0" strike="noStrike" spc="-1">
                <a:solidFill>
                  <a:srgbClr val="8B8B8B"/>
                </a:solidFill>
                <a:latin typeface="Calibri"/>
              </a:rPr>
              <a:t>24/06/2022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fr-FR" sz="2400" b="0" strike="noStrike" spc="-1">
              <a:latin typeface="Times New Roman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98A003AF-B4F0-4F55-AE37-1ED08389A1CE}" type="slidenum">
              <a:rPr lang="fr-FR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A910388F-E7B8-435F-9AFE-4268B0A8F709}" type="datetime">
              <a:rPr lang="fr-FR" sz="1200" b="0" strike="noStrike" spc="-1">
                <a:solidFill>
                  <a:srgbClr val="8B8B8B"/>
                </a:solidFill>
                <a:latin typeface="Calibri"/>
              </a:rPr>
              <a:t>24/06/2022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fr-FR" sz="2400" b="0" strike="noStrike" spc="-1">
              <a:latin typeface="Times New Roman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5036A45-A878-4B26-B8B7-DB5D686B2006}" type="slidenum">
              <a:rPr lang="fr-FR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Cliquez pour éditer le format du texte-titre</a:t>
            </a: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Modifiez le style du titre</a:t>
            </a:r>
          </a:p>
        </p:txBody>
      </p:sp>
      <p:sp>
        <p:nvSpPr>
          <p:cNvPr id="168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2F5CB1A8-FE7C-44D5-A138-822759B2E990}" type="datetime">
              <a:rPr lang="fr-FR" sz="1200" b="0" strike="noStrike" spc="-1">
                <a:solidFill>
                  <a:srgbClr val="8B8B8B"/>
                </a:solidFill>
                <a:latin typeface="Calibri"/>
              </a:rPr>
              <a:t>24/06/2022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fr-FR" sz="2400" b="0" strike="noStrike" spc="-1">
              <a:latin typeface="Times New Roman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DAACFBA4-B40F-4022-8386-7CBEB2C672E9}" type="slidenum">
              <a:rPr lang="fr-FR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171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p.culture.gouv.fr/notice/joconde/05620000689?auteur=%5B%22GAMELIN%20Jacques%22%5D&amp;last_view=%22list%22&amp;idQuery=%22a680df7-c33b-c3d2-0505-8352f5b378ef%22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3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linternaute.fr/biographie/litterature/1775224-jean-de-la-bruyere-biographie-courte-dates-citations/" TargetMode="Externa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slide" Target="slide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4533840" cy="1531800"/>
          </a:xfrm>
          <a:prstGeom prst="rect">
            <a:avLst/>
          </a:prstGeom>
          <a:solidFill>
            <a:srgbClr val="FAC090"/>
          </a:solidFill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La BRUYÈRE</a:t>
            </a:r>
          </a:p>
        </p:txBody>
      </p:sp>
      <p:sp>
        <p:nvSpPr>
          <p:cNvPr id="209" name="PlaceHolder 2"/>
          <p:cNvSpPr>
            <a:spLocks noGrp="1"/>
          </p:cNvSpPr>
          <p:nvPr>
            <p:ph type="subTitle"/>
          </p:nvPr>
        </p:nvSpPr>
        <p:spPr>
          <a:xfrm>
            <a:off x="1979640" y="3429000"/>
            <a:ext cx="3240000" cy="1007640"/>
          </a:xfrm>
          <a:prstGeom prst="rect">
            <a:avLst/>
          </a:prstGeom>
          <a:solidFill>
            <a:srgbClr val="FCD5B5"/>
          </a:solidFill>
          <a:ln w="0">
            <a:noFill/>
          </a:ln>
        </p:spPr>
        <p:txBody>
          <a:bodyPr anchor="t">
            <a:noAutofit/>
          </a:bodyPr>
          <a:lstStyle/>
          <a:p>
            <a:pPr algn="r">
              <a:lnSpc>
                <a:spcPct val="100000"/>
              </a:lnSpc>
              <a:spcBef>
                <a:spcPts val="641"/>
              </a:spcBef>
              <a:tabLst>
                <a:tab pos="0" algn="l"/>
              </a:tabLst>
            </a:pPr>
            <a:r>
              <a:rPr lang="fr-FR" sz="3200" b="0" i="1" strike="noStrike" spc="-1">
                <a:solidFill>
                  <a:srgbClr val="8B8B8B"/>
                </a:solidFill>
                <a:latin typeface="Calibri"/>
              </a:rPr>
              <a:t>Les Caractères</a:t>
            </a:r>
            <a:endParaRPr lang="fr-FR" sz="3200" b="0" strike="noStrike" spc="-1">
              <a:latin typeface="Arial"/>
            </a:endParaRPr>
          </a:p>
        </p:txBody>
      </p:sp>
      <p:pic>
        <p:nvPicPr>
          <p:cNvPr id="210" name="Picture 2"/>
          <p:cNvPicPr/>
          <p:nvPr/>
        </p:nvPicPr>
        <p:blipFill>
          <a:blip r:embed="rId2"/>
          <a:stretch/>
        </p:blipFill>
        <p:spPr>
          <a:xfrm>
            <a:off x="5220000" y="947880"/>
            <a:ext cx="3809520" cy="54288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Rectangle 3"/>
          <p:cNvSpPr/>
          <p:nvPr/>
        </p:nvSpPr>
        <p:spPr>
          <a:xfrm>
            <a:off x="323640" y="1369440"/>
            <a:ext cx="8262360" cy="5088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¶  Les enfants sont </a:t>
            </a:r>
            <a:r>
              <a:rPr lang="fr-FR" sz="1100" b="0" strike="noStrike" spc="-1">
                <a:solidFill>
                  <a:srgbClr val="FF0000"/>
                </a:solidFill>
                <a:latin typeface="Courier New"/>
                <a:ea typeface="Times New Roman"/>
              </a:rPr>
              <a:t>hautains, dédaigneux, colères, envieux, curieux, intéressés, paresseux,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FF0000"/>
                </a:solidFill>
                <a:latin typeface="Courier New"/>
                <a:ea typeface="Times New Roman"/>
              </a:rPr>
              <a:t>    volages, timides, intempérants, menteurs, dissimulés 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; ils </a:t>
            </a:r>
            <a:r>
              <a:rPr lang="fr-FR" sz="1100" b="0" strike="noStrike" spc="-1">
                <a:solidFill>
                  <a:srgbClr val="558ED5"/>
                </a:solidFill>
                <a:latin typeface="Courier New"/>
                <a:ea typeface="Times New Roman"/>
              </a:rPr>
              <a:t>rient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et </a:t>
            </a:r>
            <a:r>
              <a:rPr lang="fr-FR" sz="1100" b="0" strike="noStrike" spc="-1">
                <a:solidFill>
                  <a:srgbClr val="558ED5"/>
                </a:solidFill>
                <a:latin typeface="Courier New"/>
                <a:ea typeface="Times New Roman"/>
              </a:rPr>
              <a:t>pleurent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facilement ;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ils ont des </a:t>
            </a:r>
            <a:r>
              <a:rPr lang="fr-FR" sz="1100" b="0" strike="noStrike" spc="-1">
                <a:solidFill>
                  <a:srgbClr val="558ED5"/>
                </a:solidFill>
                <a:latin typeface="Courier New"/>
                <a:ea typeface="Times New Roman"/>
              </a:rPr>
              <a:t>joies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immodérées et des </a:t>
            </a:r>
            <a:r>
              <a:rPr lang="fr-FR" sz="1100" b="0" strike="noStrike" spc="-1">
                <a:solidFill>
                  <a:srgbClr val="558ED5"/>
                </a:solidFill>
                <a:latin typeface="Courier New"/>
                <a:ea typeface="Times New Roman"/>
              </a:rPr>
              <a:t>afflictions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amères sur de très petits sujets ; ils ne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fr-FR" sz="1100" b="0" strike="noStrike" spc="-1">
                <a:solidFill>
                  <a:srgbClr val="558ED5"/>
                </a:solidFill>
                <a:latin typeface="Courier New"/>
                <a:ea typeface="Times New Roman"/>
              </a:rPr>
              <a:t>veulent point 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souffrir de mal, et </a:t>
            </a:r>
            <a:r>
              <a:rPr lang="fr-FR" sz="1100" b="0" strike="noStrike" spc="-1">
                <a:solidFill>
                  <a:srgbClr val="558ED5"/>
                </a:solidFill>
                <a:latin typeface="Courier New"/>
                <a:ea typeface="Times New Roman"/>
              </a:rPr>
              <a:t>aiment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à en faire : ils sont déjà des hommes.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5   ¶ Les enfants n’ont ni </a:t>
            </a:r>
            <a:r>
              <a:rPr lang="fr-FR" sz="1100" b="0" strike="noStrike" spc="-1">
                <a:solidFill>
                  <a:srgbClr val="558ED5"/>
                </a:solidFill>
                <a:latin typeface="Courier New"/>
                <a:ea typeface="Times New Roman"/>
              </a:rPr>
              <a:t>passé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ni </a:t>
            </a:r>
            <a:r>
              <a:rPr lang="fr-FR" sz="1100" b="0" strike="noStrike" spc="-1">
                <a:solidFill>
                  <a:srgbClr val="558ED5"/>
                </a:solidFill>
                <a:latin typeface="Courier New"/>
                <a:ea typeface="Times New Roman"/>
              </a:rPr>
              <a:t>avenir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et, ce qui ne nous arrive guère, ils jouissent du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présent.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Le caractère de l’enfance paraît unique ; les mœurs, dans cet âge, sont assez les mêmes,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et ce n’est qu’avec une curieuse attention qu’on en pénètre la différence ; elle augmente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avec la raison, parce qu’avec celle-ci croissent les passions et les vices, qui seuls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10  rendent les hommes si dissemblables entre eux, et si contraires à eux-mêmes.¶ [...]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Il n’y a nuls vices extérieurs et nuls défauts du corps qui ne soient aperçus par les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enfants : ils les saisissent d’une première vue, et ils savent les exprimer par des mots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convenables ; </a:t>
            </a:r>
            <a:r>
              <a:rPr lang="fr-FR" sz="1100" b="1" strike="noStrike" spc="-1">
                <a:solidFill>
                  <a:srgbClr val="7030A0"/>
                </a:solidFill>
                <a:latin typeface="Courier New"/>
                <a:ea typeface="Times New Roman"/>
              </a:rPr>
              <a:t>on ne nomme point plus heureusement 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: devenus hommes, il sont chargés à leur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tour de </a:t>
            </a:r>
            <a:r>
              <a:rPr lang="fr-FR" sz="1100" b="1" strike="noStrike" spc="-1">
                <a:solidFill>
                  <a:srgbClr val="7030A0"/>
                </a:solidFill>
                <a:latin typeface="Courier New"/>
                <a:ea typeface="Times New Roman"/>
              </a:rPr>
              <a:t>toutes les imperfections 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dont ils se sont moqués.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15  ¶ L’unique soin des enfants est de trouver </a:t>
            </a:r>
            <a:r>
              <a:rPr lang="fr-FR" sz="1100" b="0" strike="noStrike" spc="-1">
                <a:solidFill>
                  <a:srgbClr val="00B050"/>
                </a:solidFill>
                <a:latin typeface="Courier New"/>
                <a:ea typeface="Times New Roman"/>
              </a:rPr>
              <a:t>l’endroit faible 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de leurs maîtres, comme de tous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ceux à qui ils sont soumis : dès qu’ils ont pu les </a:t>
            </a:r>
            <a:r>
              <a:rPr lang="fr-FR" sz="1100" b="0" strike="noStrike" spc="-1">
                <a:solidFill>
                  <a:srgbClr val="00B050"/>
                </a:solidFill>
                <a:latin typeface="Courier New"/>
                <a:ea typeface="Times New Roman"/>
              </a:rPr>
              <a:t>entamer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ils gagnent </a:t>
            </a:r>
            <a:r>
              <a:rPr lang="fr-FR" sz="1100" b="0" strike="noStrike" spc="-1">
                <a:solidFill>
                  <a:srgbClr val="00B050"/>
                </a:solidFill>
                <a:latin typeface="Courier New"/>
                <a:ea typeface="Times New Roman"/>
              </a:rPr>
              <a:t>le dessus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et pren-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nent sur eux </a:t>
            </a:r>
            <a:r>
              <a:rPr lang="fr-FR" sz="1100" b="0" strike="noStrike" spc="-1">
                <a:solidFill>
                  <a:srgbClr val="00B050"/>
                </a:solidFill>
                <a:latin typeface="Courier New"/>
                <a:ea typeface="Times New Roman"/>
              </a:rPr>
              <a:t>un ascendant 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qu’ils ne perdent plus. Ce qui nous fait </a:t>
            </a:r>
            <a:r>
              <a:rPr lang="fr-FR" sz="1100" b="0" strike="noStrike" spc="-1">
                <a:solidFill>
                  <a:srgbClr val="00B050"/>
                </a:solidFill>
                <a:latin typeface="Courier New"/>
                <a:ea typeface="Times New Roman"/>
              </a:rPr>
              <a:t>déchoir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une première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fois de cette </a:t>
            </a:r>
            <a:r>
              <a:rPr lang="fr-FR" sz="1100" b="0" strike="noStrike" spc="-1">
                <a:solidFill>
                  <a:srgbClr val="00B050"/>
                </a:solidFill>
                <a:latin typeface="Courier New"/>
                <a:ea typeface="Times New Roman"/>
              </a:rPr>
              <a:t>supériorité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à leur égard est toujours ce qui nous empêche de la recouvrer.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</a:t>
            </a:r>
            <a:r>
              <a:rPr lang="fr-FR" sz="1100" b="0" strike="noStrike" spc="-1">
                <a:solidFill>
                  <a:srgbClr val="FF0000"/>
                </a:solidFill>
                <a:latin typeface="Courier New"/>
                <a:ea typeface="Times New Roman"/>
              </a:rPr>
              <a:t>La paresse, l’indolence et l’oisiveté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vices si naturels aux enfants, disparaissent dans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20  leurs jeux, où ils sont </a:t>
            </a:r>
            <a:r>
              <a:rPr lang="fr-FR" sz="1100" b="0" strike="noStrike" spc="-1">
                <a:solidFill>
                  <a:srgbClr val="FF0000"/>
                </a:solidFill>
                <a:latin typeface="Courier New"/>
                <a:ea typeface="Times New Roman"/>
              </a:rPr>
              <a:t>vifs, appliqués, exacts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amoureux des règles et de la symétrie,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où ils ne se pardonnent </a:t>
            </a:r>
            <a:r>
              <a:rPr lang="fr-FR" sz="1100" b="1" strike="noStrike" spc="-1">
                <a:solidFill>
                  <a:srgbClr val="7030A0"/>
                </a:solidFill>
                <a:latin typeface="Courier New"/>
                <a:ea typeface="Times New Roman"/>
              </a:rPr>
              <a:t>nulle faute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les uns aux autres, et recommencent eux-mêmes plusieurs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fois une seule chose qu’ils ont manquée : présages certains qu’ils pourront un jour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fr-FR" sz="1100" b="0" strike="noStrike" spc="-1">
                <a:solidFill>
                  <a:srgbClr val="4F81BD"/>
                </a:solidFill>
                <a:latin typeface="Courier New"/>
                <a:ea typeface="Times New Roman"/>
              </a:rPr>
              <a:t>négliger leurs devoirs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mais qu’ils </a:t>
            </a:r>
            <a:r>
              <a:rPr lang="fr-FR" sz="1100" b="0" strike="noStrike" spc="-1">
                <a:solidFill>
                  <a:srgbClr val="4F81BD"/>
                </a:solidFill>
                <a:latin typeface="Courier New"/>
                <a:ea typeface="Times New Roman"/>
              </a:rPr>
              <a:t>n’oublieront </a:t>
            </a:r>
            <a:r>
              <a:rPr lang="fr-FR" sz="1100" b="1" strike="noStrike" spc="-1">
                <a:solidFill>
                  <a:srgbClr val="7030A0"/>
                </a:solidFill>
                <a:latin typeface="Courier New"/>
                <a:ea typeface="Times New Roman"/>
              </a:rPr>
              <a:t>rien</a:t>
            </a:r>
            <a:r>
              <a:rPr lang="fr-FR" sz="1100" b="0" strike="noStrike" spc="-1">
                <a:solidFill>
                  <a:srgbClr val="4F81BD"/>
                </a:solidFill>
                <a:latin typeface="Courier New"/>
                <a:ea typeface="Times New Roman"/>
              </a:rPr>
              <a:t> pour leurs plaisirs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.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Aux enfants </a:t>
            </a:r>
            <a:r>
              <a:rPr lang="fr-FR" sz="1100" b="1" strike="noStrike" spc="-1">
                <a:solidFill>
                  <a:srgbClr val="7030A0"/>
                </a:solidFill>
                <a:latin typeface="Courier New"/>
                <a:ea typeface="Times New Roman"/>
              </a:rPr>
              <a:t>tout</a:t>
            </a:r>
            <a:r>
              <a:rPr lang="fr-FR" sz="1100" b="0" strike="noStrike" spc="-1">
                <a:solidFill>
                  <a:srgbClr val="7030A0"/>
                </a:solidFill>
                <a:latin typeface="Courier New"/>
                <a:ea typeface="Times New Roman"/>
              </a:rPr>
              <a:t> 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paraît grand, </a:t>
            </a:r>
            <a:r>
              <a:rPr lang="fr-FR" sz="1100" b="0" strike="noStrike" spc="-1">
                <a:solidFill>
                  <a:srgbClr val="FF0000"/>
                </a:solidFill>
                <a:latin typeface="Courier New"/>
                <a:ea typeface="Times New Roman"/>
              </a:rPr>
              <a:t>les cours, les jardins, les édifices, les meubles,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FF0000"/>
                </a:solidFill>
                <a:latin typeface="Courier New"/>
                <a:ea typeface="Times New Roman"/>
              </a:rPr>
              <a:t>25  les hommes, les animaux</a:t>
            </a: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: aux hommes les choses du monde paraissent ainsi, et j’ose dire </a:t>
            </a:r>
            <a:endParaRPr lang="fr-FR" sz="11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1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par la même raison, parce qu’ils sont petits.</a:t>
            </a:r>
            <a:endParaRPr lang="fr-FR" sz="1100" b="0" strike="noStrike" spc="-1">
              <a:latin typeface="Arial"/>
            </a:endParaRPr>
          </a:p>
        </p:txBody>
      </p:sp>
      <p:sp>
        <p:nvSpPr>
          <p:cNvPr id="236" name="ZoneTexte 4"/>
          <p:cNvSpPr/>
          <p:nvPr/>
        </p:nvSpPr>
        <p:spPr>
          <a:xfrm>
            <a:off x="763200" y="260640"/>
            <a:ext cx="738216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Nommez les figures de style signalées dans le texte :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En rouge : ______________________ En bleu : ________________________ 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En vert : ________________________ en violet, gras : __________________ 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2"/>
          <p:cNvPicPr/>
          <p:nvPr/>
        </p:nvPicPr>
        <p:blipFill>
          <a:blip r:embed="rId2"/>
          <a:stretch/>
        </p:blipFill>
        <p:spPr>
          <a:xfrm>
            <a:off x="4500000" y="476640"/>
            <a:ext cx="4571640" cy="5714640"/>
          </a:xfrm>
          <a:prstGeom prst="rect">
            <a:avLst/>
          </a:prstGeom>
          <a:ln w="0">
            <a:noFill/>
          </a:ln>
        </p:spPr>
      </p:pic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85800" y="2133000"/>
            <a:ext cx="3813840" cy="1469520"/>
          </a:xfrm>
          <a:prstGeom prst="rect">
            <a:avLst/>
          </a:prstGeom>
          <a:solidFill>
            <a:srgbClr val="FAC090"/>
          </a:solidFill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La BRUYÈRE Caractères</a:t>
            </a:r>
          </a:p>
        </p:txBody>
      </p:sp>
      <p:sp>
        <p:nvSpPr>
          <p:cNvPr id="239" name="PlaceHolder 2"/>
          <p:cNvSpPr>
            <a:spLocks noGrp="1"/>
          </p:cNvSpPr>
          <p:nvPr>
            <p:ph type="subTitle"/>
          </p:nvPr>
        </p:nvSpPr>
        <p:spPr>
          <a:xfrm>
            <a:off x="1371600" y="3501000"/>
            <a:ext cx="3128040" cy="719640"/>
          </a:xfrm>
          <a:prstGeom prst="rect">
            <a:avLst/>
          </a:prstGeom>
          <a:solidFill>
            <a:srgbClr val="FCD5B5"/>
          </a:solidFill>
          <a:ln w="0">
            <a:noFill/>
          </a:ln>
        </p:spPr>
        <p:txBody>
          <a:bodyPr anchor="t">
            <a:noAutofit/>
          </a:bodyPr>
          <a:lstStyle/>
          <a:p>
            <a:pPr algn="r">
              <a:lnSpc>
                <a:spcPct val="100000"/>
              </a:lnSpc>
              <a:spcBef>
                <a:spcPts val="641"/>
              </a:spcBef>
              <a:tabLst>
                <a:tab pos="0" algn="l"/>
              </a:tabLst>
            </a:pPr>
            <a:r>
              <a:rPr lang="fr-FR" sz="3200" b="0" strike="noStrike" spc="-1">
                <a:solidFill>
                  <a:srgbClr val="8B8B8B"/>
                </a:solidFill>
                <a:latin typeface="Calibri"/>
              </a:rPr>
              <a:t>Les Vieillards</a:t>
            </a:r>
            <a:endParaRPr lang="fr-FR" sz="3200" b="0" strike="noStrike" spc="-1">
              <a:latin typeface="Arial"/>
            </a:endParaRPr>
          </a:p>
        </p:txBody>
      </p:sp>
      <p:sp>
        <p:nvSpPr>
          <p:cNvPr id="240" name="ZoneTexte 3"/>
          <p:cNvSpPr/>
          <p:nvPr/>
        </p:nvSpPr>
        <p:spPr>
          <a:xfrm>
            <a:off x="4500000" y="6201000"/>
            <a:ext cx="457164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u="sng" strike="noStrike" spc="-1">
                <a:solidFill>
                  <a:srgbClr val="0000FF"/>
                </a:solidFill>
                <a:uFillTx/>
                <a:latin typeface="Calibri"/>
                <a:hlinkClick r:id="rId3"/>
              </a:rPr>
              <a:t>Vieillard inconnu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1" name="Tableau 1"/>
          <p:cNvGraphicFramePr/>
          <p:nvPr>
            <p:extLst>
              <p:ext uri="{D42A27DB-BD31-4B8C-83A1-F6EECF244321}">
                <p14:modId xmlns:p14="http://schemas.microsoft.com/office/powerpoint/2010/main" val="4059515902"/>
              </p:ext>
            </p:extLst>
          </p:nvPr>
        </p:nvGraphicFramePr>
        <p:xfrm>
          <a:off x="101668" y="23173"/>
          <a:ext cx="8919502" cy="6780792"/>
        </p:xfrm>
        <a:graphic>
          <a:graphicData uri="http://schemas.openxmlformats.org/drawingml/2006/table">
            <a:tbl>
              <a:tblPr firstCol="1">
                <a:tableStyleId>{2D5ABB26-0587-4C30-8999-92F81FD0307C}</a:tableStyleId>
              </a:tblPr>
              <a:tblGrid>
                <a:gridCol w="4098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097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  <a:tabLst>
                          <a:tab pos="0" algn="l"/>
                        </a:tabLst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¶ Les haines sont si longues et si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opiniâtrées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que le plus grand signe de mort dans un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homme malade, c’est la réconciliation. 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¶ L’on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s’insinue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auprès de tous les hommes, ou en les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flattant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dans les passions qui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occupent leur âme, ou en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compatissant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aux infirmités qui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affligent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leur corps. En cela seul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357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5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  <a:tabLst>
                          <a:tab pos="0" algn="l"/>
                        </a:tabLst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consistent les soins que l’on peut leur rendre : de là vient que celui qui se porte bien et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qui désire peu de choses est moins facile à gouverner. 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¶ La mollesse et la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volupté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naissent avec l’homme, et ne finissent qu’avec lui ; ni les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heureux ni les tristes événements ne l’en peuvent séparer : c’est pour lui ou le fruit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  <a:tabLst>
                          <a:tab pos="0" algn="l"/>
                        </a:tabLst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de la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bonne fortune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ou un dédommagement de la mauvaise.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357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¶ C’est une grande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difformité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dans la nature qu’un vieillard amoureux. 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¶ Peu de gens se souviennent d’avoir été jeunes, et combien il leur était difficile d’être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chastes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et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tempérants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. La première chose qui arrive aux hommes après avoir renoncé aux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plaisirs, ou par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bienséance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ou par lassitude, ou par régime, c’est de les condamner dans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les autres. Il entre dans cette conduite une sorte d’attachement pour les choses mêmes que 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2357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l’on vient de quitter ; l’on aimerait qu’un bien qui n’est plus pour nous ne fût plus aussi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pour le reste du monde : c’est un sentiment de jalousie. 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¶ Ce n’est pas le besoin d’argent où les vieillards peuvent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appréhender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de tomber un jour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qui les rend avares, car il y en a de tels qui ont de si grands fonds qu’ils ne peuvent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  <a:tabLst>
                          <a:tab pos="581760" algn="l"/>
                          <a:tab pos="1163160" algn="l"/>
                          <a:tab pos="1744920" algn="l"/>
                          <a:tab pos="2326680" algn="l"/>
                          <a:tab pos="2908440" algn="l"/>
                          <a:tab pos="3489840" algn="l"/>
                          <a:tab pos="4071600" algn="l"/>
                          <a:tab pos="4653360" algn="l"/>
                          <a:tab pos="5235120" algn="l"/>
                          <a:tab pos="5816520" algn="l"/>
                          <a:tab pos="6398280" algn="l"/>
                          <a:tab pos="6980040" algn="l"/>
                          <a:tab pos="7561440" algn="l"/>
                          <a:tab pos="8143200" algn="l"/>
                          <a:tab pos="8724960" algn="l"/>
                          <a:tab pos="9306720" algn="l"/>
                        </a:tabLst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guère avoir cette inquiétude ; et d’ailleurs comment pourraient-ils craindre de manquer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2357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20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dans leur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caducité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des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commodités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de la vie, puisqu’ils s’en privent eux-mêmes volontai-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  <a:tabLst>
                          <a:tab pos="0" algn="l"/>
                        </a:tabLst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rement pour satisfaire à leur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avarice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? Ce n’est point aussi l’envie de laisser de plus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grandes richesses à leurs enfants, car il n’est pas naturel d’aimer quelque autre chose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plus que soi-même, outre qu’il se trouve des avares qui n’ont point d’héritiers.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Ce vice est plutôt l’effet de l’âge et de la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complexion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des vieillards, qui s’y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abandonnent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23570">
                <a:tc>
                  <a:txBody>
                    <a:bodyPr/>
                    <a:lstStyle/>
                    <a:p>
                      <a:pPr algn="ctr"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25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aussi naturellement qu’ils suivaient leurs plaisirs dans leur jeunesse, ou leur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ambition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dans l’âge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viril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. Il ne faut ni vigueur, ni jeunesse, ni santé, pour être avare ; l’on n’a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aussi nul besoin de s’empresser ou de se donner le moindre mouvement pour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épargner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ses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revenus, il faut laisser seulement son </a:t>
                      </a:r>
                      <a:r>
                        <a:rPr lang="fr-FR" sz="1100" strike="noStrike" spc="-1">
                          <a:highlight>
                            <a:srgbClr val="FFFF00"/>
                          </a:highlight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bien</a:t>
                      </a: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dans ses coffres, et se priver de tout.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234908"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</a:pPr>
                      <a:endParaRPr lang="fr-FR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000"/>
                        </a:lnSpc>
                        <a:tabLst>
                          <a:tab pos="0" algn="l"/>
                        </a:tabLst>
                      </a:pPr>
                      <a:r>
                        <a:rPr lang="fr-FR" sz="1100" strike="noStrike" spc="-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Cela est commode aux vieillards, à qui il faut une passion parce qu’ils sont hommes.</a:t>
                      </a:r>
                      <a:endParaRPr lang="fr-FR" sz="1100" b="0" strike="noStrike" spc="-1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 rot="5400000">
            <a:off x="6584040" y="1723680"/>
            <a:ext cx="4283640" cy="836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Vocabulaire</a:t>
            </a:r>
          </a:p>
        </p:txBody>
      </p:sp>
      <p:graphicFrame>
        <p:nvGraphicFramePr>
          <p:cNvPr id="243" name="Espace réservé du contenu 4"/>
          <p:cNvGraphicFramePr/>
          <p:nvPr>
            <p:extLst>
              <p:ext uri="{D42A27DB-BD31-4B8C-83A1-F6EECF244321}">
                <p14:modId xmlns:p14="http://schemas.microsoft.com/office/powerpoint/2010/main" val="3543658101"/>
              </p:ext>
            </p:extLst>
          </p:nvPr>
        </p:nvGraphicFramePr>
        <p:xfrm>
          <a:off x="128810" y="167053"/>
          <a:ext cx="7820280" cy="6553200"/>
        </p:xfrm>
        <a:graphic>
          <a:graphicData uri="http://schemas.openxmlformats.org/drawingml/2006/table">
            <a:tbl>
              <a:tblPr/>
              <a:tblGrid>
                <a:gridCol w="1067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532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3544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opiniâtrées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s’insinue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flattant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compatissant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affligent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volupté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bonne fortune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difformité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chastes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tempérants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bienséance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appréhender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caducité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commodités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avarice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complexion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abandonnent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ambition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viril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2577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épargner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3666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bien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467640" y="44640"/>
            <a:ext cx="8229240" cy="791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Questions</a:t>
            </a:r>
          </a:p>
        </p:txBody>
      </p:sp>
      <p:sp>
        <p:nvSpPr>
          <p:cNvPr id="245" name="Espace réservé du contenu 3"/>
          <p:cNvSpPr/>
          <p:nvPr/>
        </p:nvSpPr>
        <p:spPr>
          <a:xfrm>
            <a:off x="117360" y="764640"/>
            <a:ext cx="6120360" cy="1656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 marL="343080" indent="-34308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000000"/>
                </a:solidFill>
                <a:latin typeface="Courier New"/>
              </a:rPr>
              <a:t>Trouvez parmi ces </a:t>
            </a:r>
            <a:r>
              <a:rPr lang="fr-FR" sz="1400" b="0" i="1" strike="noStrike" spc="-1">
                <a:solidFill>
                  <a:srgbClr val="000000"/>
                </a:solidFill>
                <a:latin typeface="Courier New"/>
              </a:rPr>
              <a:t>remarques</a:t>
            </a:r>
            <a:r>
              <a:rPr lang="fr-FR" sz="1400" b="0" strike="noStrike" spc="-1">
                <a:solidFill>
                  <a:srgbClr val="000000"/>
                </a:solidFill>
                <a:latin typeface="Courier New"/>
              </a:rPr>
              <a:t>, deux remarques ironiques. Mettez-les en bleu.</a:t>
            </a:r>
            <a:endParaRPr lang="fr-FR" sz="1400" b="0" strike="noStrike" spc="-1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000000"/>
                </a:solidFill>
                <a:latin typeface="Courier New"/>
              </a:rPr>
              <a:t>Qu’est-ce qui pousse un vieillard à être avare ? ________________________________________________________________________________________________________________________________________________________________________________________________________________</a:t>
            </a: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281"/>
              </a:spcBef>
            </a:pP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fr-FR" sz="1400" b="0" strike="noStrike" spc="-1">
              <a:latin typeface="Arial"/>
            </a:endParaRPr>
          </a:p>
        </p:txBody>
      </p:sp>
      <p:sp>
        <p:nvSpPr>
          <p:cNvPr id="246" name="Rectangle 4"/>
          <p:cNvSpPr/>
          <p:nvPr/>
        </p:nvSpPr>
        <p:spPr>
          <a:xfrm>
            <a:off x="117360" y="2565000"/>
            <a:ext cx="6120360" cy="4141080"/>
          </a:xfrm>
          <a:prstGeom prst="rect">
            <a:avLst/>
          </a:prstGeom>
          <a:solidFill>
            <a:schemeClr val="bg2"/>
          </a:solidFill>
          <a:ln w="0"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¶ Les haines sont si longues et si opiniâtrées, que le plus grand signe de mort dans un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homme malade, c’est la réconciliation.   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¶ L’on s’insinue auprès de tous les hommes, ou en les flattant dans les passions qui    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occupent leur âme, ou en compatissant aux infirmités qui affligent leur corps. En cela seul</a:t>
            </a:r>
            <a:endParaRPr lang="fr-FR" sz="800" b="0" strike="noStrike" spc="-1">
              <a:latin typeface="Arial"/>
            </a:endParaRPr>
          </a:p>
          <a:p>
            <a:pPr marL="228600" indent="-228600">
              <a:lnSpc>
                <a:spcPct val="115000"/>
              </a:lnSpc>
              <a:buClr>
                <a:srgbClr val="000000"/>
              </a:buClr>
              <a:buFont typeface="StarSymbol"/>
              <a:buAutoNum type="arabicPlain" startAt="5"/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consistent les soins que l’on peut leur rendre : de là vient que celui qui se porte bien et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qui désire peu de choses est moins facile à gouverner.   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¶ La mollesse et la volupté naissent avec l’homme, et ne finissent qu’avec lui ; ni les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heureux ni les tristes événements ne l’en peuvent séparer : c’est pour lui ou le fruit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de la bonne fortune ou un dédommagement de la mauvaise.</a:t>
            </a:r>
            <a:endParaRPr lang="fr-FR" sz="800" b="0" strike="noStrike" spc="-1">
              <a:latin typeface="Arial"/>
            </a:endParaRPr>
          </a:p>
          <a:p>
            <a:pPr marL="228600" indent="-228600">
              <a:lnSpc>
                <a:spcPct val="115000"/>
              </a:lnSpc>
              <a:buClr>
                <a:srgbClr val="000000"/>
              </a:buClr>
              <a:buFont typeface="StarSymbol"/>
              <a:buAutoNum type="arabicPlain" startAt="10"/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¶ C’est une grande difformité dans la nature qu’un vieillard amoureux.   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¶ Peu de gens se souviennent d’avoir été jeunes, et combien il leur était difficile d’être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chastes et tempérants. La première chose qui arrive aux hommes après avoir renoncé aux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plaisirs, ou par bienséance, ou par lassitude, ou par régime, c’est de les condamner dans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les autres. Il entre dans cette conduite une sorte d’attachement pour les choses mêmes que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15  l’on vient de quitter ; l’on aimerait qu’un bien qui n’est plus pour nous ne fût plus aussi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pour le reste du monde : c’est un sentiment de jalousie.   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¶ Ce n’est pas le besoin d’argent où les vieillards peuvent appréhender de tomber un jour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qui les rend avares, car il y en a de tels qui ont de si grands fonds qu’ils ne peuvent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guère avoir cette inquiétude ; et d’ailleurs comment pourraient-ils craindre de manquer</a:t>
            </a:r>
            <a:endParaRPr lang="fr-FR" sz="800" b="0" strike="noStrike" spc="-1">
              <a:latin typeface="Arial"/>
            </a:endParaRPr>
          </a:p>
          <a:p>
            <a:pPr marL="228600" indent="-228600">
              <a:lnSpc>
                <a:spcPct val="115000"/>
              </a:lnSpc>
              <a:buClr>
                <a:srgbClr val="000000"/>
              </a:buClr>
              <a:buFont typeface="StarSymbol"/>
              <a:buAutoNum type="arabicPlain" startAt="20"/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dans leur caducité des commodités de la vie, puisqu’ils s’en privent eux-mêmes volontai-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rement pour satisfaire à leur avarice ? Ce n’est point aussi l’envie de laisser de plus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grandes richesses à leurs enfants, car il n’est pas naturel d’aimer quelque autre chose</a:t>
            </a:r>
            <a:r>
              <a:t/>
            </a:r>
            <a:br/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plus que soi-même, outre qu’il se trouve des avares qui n’ont point d’héritiers.</a:t>
            </a:r>
            <a:r>
              <a:t/>
            </a:r>
            <a:br/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Ce vice est plutôt l’effet de l’âge et de la complexion des vieillards, qui s’y abandonnent</a:t>
            </a:r>
            <a:r>
              <a:t/>
            </a:r>
            <a:br/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25  aussi naturellement qu’ils suivaient leurs plaisirs dans leur jeunesse, ou leur ambition</a:t>
            </a:r>
            <a:r>
              <a:t/>
            </a:r>
            <a:br/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dans l’âge viril. Il ne faut ni vigueur, ni jeunesse, ni santé, pour être avare ; l’on n’a</a:t>
            </a:r>
            <a:r>
              <a:t/>
            </a:r>
            <a:br/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aussi nul besoin de s’empresser ou de se donner le moindre mouvement pour épargner ses</a:t>
            </a:r>
            <a:r>
              <a:t/>
            </a:r>
            <a:br/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revenus, il faut laisser seulement son bien dans ses coffres, et se priver de tout.</a:t>
            </a:r>
            <a:r>
              <a:t/>
            </a:r>
            <a:br/>
            <a:r>
              <a:rPr lang="fr-FR" sz="800" b="0" strike="noStrike" spc="-1">
                <a:solidFill>
                  <a:srgbClr val="000000"/>
                </a:solidFill>
                <a:latin typeface="Courier New"/>
              </a:rPr>
              <a:t>    Cela est commode aux vieillards, à qui il faut une passion parce qu’ils sont hommes.</a:t>
            </a:r>
            <a:endParaRPr lang="fr-FR" sz="800" b="0" strike="noStrike" spc="-1">
              <a:latin typeface="Arial"/>
            </a:endParaRPr>
          </a:p>
        </p:txBody>
      </p:sp>
      <p:pic>
        <p:nvPicPr>
          <p:cNvPr id="247" name="Picture 2"/>
          <p:cNvPicPr/>
          <p:nvPr/>
        </p:nvPicPr>
        <p:blipFill>
          <a:blip r:embed="rId2"/>
          <a:srcRect t="12394" b="14947"/>
          <a:stretch/>
        </p:blipFill>
        <p:spPr>
          <a:xfrm>
            <a:off x="6588360" y="2925000"/>
            <a:ext cx="2455920" cy="2328480"/>
          </a:xfrm>
          <a:prstGeom prst="rect">
            <a:avLst/>
          </a:prstGeom>
          <a:ln w="0">
            <a:noFill/>
          </a:ln>
        </p:spPr>
      </p:pic>
      <p:pic>
        <p:nvPicPr>
          <p:cNvPr id="248" name="Picture 3"/>
          <p:cNvPicPr/>
          <p:nvPr/>
        </p:nvPicPr>
        <p:blipFill>
          <a:blip r:embed="rId3"/>
          <a:stretch/>
        </p:blipFill>
        <p:spPr>
          <a:xfrm>
            <a:off x="6588360" y="5373360"/>
            <a:ext cx="2467800" cy="1384920"/>
          </a:xfrm>
          <a:prstGeom prst="rect">
            <a:avLst/>
          </a:prstGeom>
          <a:ln w="0">
            <a:noFill/>
          </a:ln>
        </p:spPr>
      </p:pic>
      <p:pic>
        <p:nvPicPr>
          <p:cNvPr id="249" name="Picture 4"/>
          <p:cNvPicPr/>
          <p:nvPr/>
        </p:nvPicPr>
        <p:blipFill>
          <a:blip r:embed="rId4"/>
          <a:srcRect t="5556" b="4479"/>
          <a:stretch/>
        </p:blipFill>
        <p:spPr>
          <a:xfrm>
            <a:off x="6594120" y="68760"/>
            <a:ext cx="2455920" cy="2761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065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Jean de la BRUYÈRE</a:t>
            </a: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467640" y="13406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fr-FR" sz="2400" b="1" strike="noStrike" spc="-1">
                <a:solidFill>
                  <a:srgbClr val="000000"/>
                </a:solidFill>
                <a:latin typeface="Calibri"/>
              </a:rPr>
              <a:t>Biographie en 5 dates :</a:t>
            </a:r>
            <a:endParaRPr lang="fr-FR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/>
          </p:nvPr>
        </p:nvSpPr>
        <p:spPr>
          <a:xfrm>
            <a:off x="457200" y="2174760"/>
            <a:ext cx="4402440" cy="3951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457200" indent="-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Calibri"/>
              <a:buAutoNum type="alphaUcPeriod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_</a:t>
            </a:r>
          </a:p>
          <a:p>
            <a:pPr marL="457200" indent="-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Calibri"/>
              <a:buAutoNum type="alphaUcPeriod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_</a:t>
            </a:r>
          </a:p>
          <a:p>
            <a:pPr marL="457200" indent="-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Calibri"/>
              <a:buAutoNum type="alphaUcPeriod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_</a:t>
            </a:r>
          </a:p>
          <a:p>
            <a:pPr marL="457200" indent="-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Calibri"/>
              <a:buAutoNum type="alphaUcPeriod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_</a:t>
            </a:r>
          </a:p>
          <a:p>
            <a:pPr marL="457200" indent="-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Calibri"/>
              <a:buAutoNum type="alphaUcPeriod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_</a:t>
            </a:r>
          </a:p>
        </p:txBody>
      </p:sp>
      <p:sp>
        <p:nvSpPr>
          <p:cNvPr id="214" name="Rectangle 7"/>
          <p:cNvSpPr/>
          <p:nvPr/>
        </p:nvSpPr>
        <p:spPr>
          <a:xfrm>
            <a:off x="2699640" y="6171480"/>
            <a:ext cx="403200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u="sng" strike="noStrike" spc="-1">
                <a:solidFill>
                  <a:srgbClr val="0000FF"/>
                </a:solidFill>
                <a:uFillTx/>
                <a:latin typeface="Calibri"/>
                <a:hlinkClick r:id="rId2"/>
              </a:rPr>
              <a:t>Biographie courte</a:t>
            </a:r>
            <a:endParaRPr lang="fr-FR" sz="1800" b="0" strike="noStrike" spc="-1">
              <a:latin typeface="Arial"/>
            </a:endParaRPr>
          </a:p>
        </p:txBody>
      </p:sp>
      <p:pic>
        <p:nvPicPr>
          <p:cNvPr id="215" name="Picture 2"/>
          <p:cNvPicPr/>
          <p:nvPr/>
        </p:nvPicPr>
        <p:blipFill>
          <a:blip r:embed="rId3"/>
          <a:stretch/>
        </p:blipFill>
        <p:spPr>
          <a:xfrm>
            <a:off x="5142960" y="1169640"/>
            <a:ext cx="3605400" cy="49953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Questions</a:t>
            </a: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Son métier : ________________________</a:t>
            </a: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Les personnes dont il s’occupe (+ parents) </a:t>
            </a:r>
          </a:p>
          <a:p>
            <a:pPr marL="971640" lvl="1" indent="-51444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Calibri"/>
              <a:buAutoNum type="arabicPeriod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____________________________________</a:t>
            </a:r>
          </a:p>
          <a:p>
            <a:pPr marL="971640" lvl="1" indent="-51444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Calibri"/>
              <a:buAutoNum type="arabicPeriod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____________________________________</a:t>
            </a: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La raison de son décès : _______________ </a:t>
            </a: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Deux </a:t>
            </a:r>
            <a:r>
              <a:rPr lang="fr-FR" sz="3200" b="1" strike="noStrike" spc="-1">
                <a:solidFill>
                  <a:srgbClr val="000000"/>
                </a:solidFill>
                <a:latin typeface="Calibri"/>
              </a:rPr>
              <a:t>moralistes</a:t>
            </a: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 contemporains de La Bruyère</a:t>
            </a:r>
          </a:p>
          <a:p>
            <a:pPr marL="971640" lvl="1" indent="-51444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Calibri"/>
              <a:buAutoNum type="arabicPeriod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_____________ auteur de _______________</a:t>
            </a:r>
          </a:p>
          <a:p>
            <a:pPr marL="971640" lvl="1" indent="-51444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Calibri"/>
              <a:buAutoNum type="arabicPeriod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_____________ auteur de _______________</a:t>
            </a:r>
          </a:p>
          <a:p>
            <a:pPr>
              <a:lnSpc>
                <a:spcPct val="100000"/>
              </a:lnSpc>
              <a:spcBef>
                <a:spcPts val="641"/>
              </a:spcBef>
              <a:tabLst>
                <a:tab pos="0" algn="l"/>
              </a:tabLst>
            </a:pP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-5400" y="0"/>
            <a:ext cx="9149040" cy="908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i="1" strike="noStrike" spc="-1">
                <a:solidFill>
                  <a:srgbClr val="000000"/>
                </a:solidFill>
                <a:latin typeface="Calibri"/>
              </a:rPr>
              <a:t>Les Caractères, </a:t>
            </a:r>
            <a:r>
              <a:rPr lang="fr-FR" sz="4400" b="0" strike="noStrike" spc="-1">
                <a:solidFill>
                  <a:srgbClr val="FF0000"/>
                </a:solidFill>
                <a:latin typeface="Calibri"/>
              </a:rPr>
              <a:t>XI </a:t>
            </a:r>
            <a:r>
              <a:rPr lang="fr-FR" sz="4400" b="0" i="1" strike="noStrike" spc="-1">
                <a:solidFill>
                  <a:srgbClr val="000000"/>
                </a:solidFill>
                <a:latin typeface="Calibri"/>
              </a:rPr>
              <a:t>- </a:t>
            </a: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De l’Homme</a:t>
            </a: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FF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FF0000"/>
                </a:solidFill>
                <a:latin typeface="Calibri"/>
              </a:rPr>
              <a:t>G</a:t>
            </a: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enre : _</a:t>
            </a: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FF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FF0000"/>
                </a:solidFill>
                <a:latin typeface="Calibri"/>
              </a:rPr>
              <a:t>A</a:t>
            </a: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uteur : _</a:t>
            </a: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FF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FF0000"/>
                </a:solidFill>
                <a:latin typeface="Calibri"/>
              </a:rPr>
              <a:t>T</a:t>
            </a: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itre : _</a:t>
            </a: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FF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FF0000"/>
                </a:solidFill>
                <a:latin typeface="Calibri"/>
              </a:rPr>
              <a:t>É</a:t>
            </a: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poque : _</a:t>
            </a: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FF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FF0000"/>
                </a:solidFill>
                <a:latin typeface="Calibri"/>
              </a:rPr>
              <a:t>S</a:t>
            </a: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ujet : _</a:t>
            </a:r>
          </a:p>
        </p:txBody>
      </p:sp>
      <p:pic>
        <p:nvPicPr>
          <p:cNvPr id="220" name="Picture 2"/>
          <p:cNvPicPr/>
          <p:nvPr/>
        </p:nvPicPr>
        <p:blipFill>
          <a:blip r:embed="rId2"/>
          <a:stretch/>
        </p:blipFill>
        <p:spPr>
          <a:xfrm>
            <a:off x="7632720" y="5829480"/>
            <a:ext cx="1475280" cy="983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Liste des extraits</a:t>
            </a: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Extrait 1 : Ménalque</a:t>
            </a: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Extrait 2 : Irène</a:t>
            </a: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fr-FR" sz="3200" b="0" u="sng" strike="noStrike" spc="-1">
                <a:solidFill>
                  <a:srgbClr val="0000FF"/>
                </a:solidFill>
                <a:uFillTx/>
                <a:latin typeface="Calibri"/>
                <a:hlinkClick r:id="rId2" action="ppaction://hlinksldjump"/>
              </a:rPr>
              <a:t>Extrait 3 : Les Enfants</a:t>
            </a:r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fr-FR" sz="3200" b="0" u="sng" strike="noStrike" spc="-1">
                <a:solidFill>
                  <a:srgbClr val="0000FF"/>
                </a:solidFill>
                <a:uFillTx/>
                <a:latin typeface="Calibri"/>
                <a:hlinkClick r:id="rId3" action="ppaction://hlinksldjump"/>
              </a:rPr>
              <a:t>Extrait 4 : Les Vieillards</a:t>
            </a:r>
            <a:endParaRPr lang="fr-FR" sz="32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fr-FR" sz="3200" b="0" strike="noStrike" spc="-1">
                <a:solidFill>
                  <a:srgbClr val="000000"/>
                </a:solidFill>
                <a:latin typeface="Calibri"/>
              </a:rPr>
              <a:t>Extrait 5 : La Mort</a:t>
            </a:r>
          </a:p>
        </p:txBody>
      </p:sp>
      <p:pic>
        <p:nvPicPr>
          <p:cNvPr id="223" name="Picture 2"/>
          <p:cNvPicPr/>
          <p:nvPr/>
        </p:nvPicPr>
        <p:blipFill>
          <a:blip r:embed="rId4"/>
          <a:stretch/>
        </p:blipFill>
        <p:spPr>
          <a:xfrm>
            <a:off x="7632720" y="5829480"/>
            <a:ext cx="1475280" cy="983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775440" y="2133000"/>
            <a:ext cx="3868200" cy="1469520"/>
          </a:xfrm>
          <a:prstGeom prst="rect">
            <a:avLst/>
          </a:prstGeom>
          <a:solidFill>
            <a:srgbClr val="FAC090"/>
          </a:solidFill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La BRUYÈRE, </a:t>
            </a:r>
            <a:r>
              <a:rPr lang="fr-FR" sz="4400" b="0" i="1" strike="noStrike" spc="-1">
                <a:solidFill>
                  <a:srgbClr val="000000"/>
                </a:solidFill>
                <a:latin typeface="Calibri"/>
              </a:rPr>
              <a:t>Caractères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subTitle"/>
          </p:nvPr>
        </p:nvSpPr>
        <p:spPr>
          <a:xfrm>
            <a:off x="1403640" y="3486600"/>
            <a:ext cx="3240000" cy="960120"/>
          </a:xfrm>
          <a:prstGeom prst="rect">
            <a:avLst/>
          </a:prstGeom>
          <a:solidFill>
            <a:srgbClr val="FDEADA"/>
          </a:solidFill>
          <a:ln w="0">
            <a:noFill/>
          </a:ln>
        </p:spPr>
        <p:txBody>
          <a:bodyPr anchor="t">
            <a:noAutofit/>
          </a:bodyPr>
          <a:lstStyle/>
          <a:p>
            <a:pPr algn="r">
              <a:lnSpc>
                <a:spcPct val="100000"/>
              </a:lnSpc>
              <a:spcBef>
                <a:spcPts val="641"/>
              </a:spcBef>
              <a:tabLst>
                <a:tab pos="0" algn="l"/>
              </a:tabLst>
            </a:pPr>
            <a:r>
              <a:rPr lang="fr-FR" sz="3200" b="0" strike="noStrike" spc="-1">
                <a:solidFill>
                  <a:srgbClr val="8B8B8B"/>
                </a:solidFill>
                <a:latin typeface="Calibri"/>
              </a:rPr>
              <a:t>Les Enfants</a:t>
            </a:r>
            <a:endParaRPr lang="fr-FR" sz="3200" b="0" strike="noStrike" spc="-1">
              <a:latin typeface="Arial"/>
            </a:endParaRPr>
          </a:p>
        </p:txBody>
      </p:sp>
      <p:pic>
        <p:nvPicPr>
          <p:cNvPr id="226" name="Picture 3"/>
          <p:cNvPicPr/>
          <p:nvPr/>
        </p:nvPicPr>
        <p:blipFill>
          <a:blip r:embed="rId2"/>
          <a:srcRect l="29052" r="22857"/>
          <a:stretch/>
        </p:blipFill>
        <p:spPr>
          <a:xfrm>
            <a:off x="4644000" y="188640"/>
            <a:ext cx="4335120" cy="6589440"/>
          </a:xfrm>
          <a:prstGeom prst="rect">
            <a:avLst/>
          </a:prstGeom>
          <a:ln w="9525">
            <a:solidFill>
              <a:srgbClr val="000000"/>
            </a:solidFill>
            <a:miter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Rectangle 3"/>
          <p:cNvSpPr/>
          <p:nvPr/>
        </p:nvSpPr>
        <p:spPr>
          <a:xfrm>
            <a:off x="0" y="679018"/>
            <a:ext cx="8952614" cy="561239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Les enfants sont hautains, dédaigneux, colères, envieux, curieux, intéressés, paresseux,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volages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timides,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intempérants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menteurs, dissimulés ; ils rient et pleurent facilement ;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ils ont des joies immodérées et des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afflictions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amères sur de très petits sujets ; ils ne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veulent point souffrir de mal, et aiment à en faire : ils sont déjà des hommes.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5   ¶ Les enfants n’ont ni passé ni avenir, et, ce qui ne nous arrive guère, ils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jouissent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du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présent.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Le caractère de l’enfance paraît unique ; les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mœurs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dans cet âge, sont assez les mêmes,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et ce n’est qu’avec une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curieuse attention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qu’on en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pénètre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la différence ; elle augmente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avec la raison, parce qu’avec celle-ci croissent les passions et les vices, qui seuls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10  rendent les hommes si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dissemblables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entre eux, et si contraires à eux-mêmes.¶ [...]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Il n’y a nuls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vices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extérieurs et nuls défauts du corps qui ne soient aperçus par les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enfants : ils les saisissent d’une première vue, et ils savent les exprimer par des mots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convenables ; on ne nomme point plus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heureusement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: devenus hommes, il sont chargés à leur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tour de toutes les imperfections dont ils se sont moqués.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15  ¶ L’unique soin des enfants est de trouver l’endroit faible de leurs maîtres, comme de tous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ceux à qui ils sont soumis : dès qu’ils ont pu les entamer, ils gagnent le dessus, et pren-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nent sur eux un ascendant qu’ils ne perdent plus. Ce qui nous fait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déchoir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une première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fois de cette supériorité à leur égard est toujours ce qui nous empêche de la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recouvrer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.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La paresse, l’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indolence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et l’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oisiveté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vices si naturels aux enfants, disparaissent dans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20  leurs jeux, où ils sont vifs, appliqués, exacts, amoureux des règles et de la symétrie,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où ils ne se pardonnent nulle faute les uns aux autres, et recommencent eux-mêmes plusieurs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fois une seule chose qu’ils ont manquée :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présages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certains qu’ils pourront un jour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négliger leurs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devoirs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mais qu’ils n’oublieront rien pour leurs plaisirs.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Aux enfants tout paraît grand, les cours, les jardins, les édifices, les meubles,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25  les hommes, les animaux : aux hommes les choses du monde paraissent ainsi, et j’ose dire </a:t>
            </a:r>
            <a:endParaRPr lang="fr-FR" sz="12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par la même raison, parce qu’ils sont </a:t>
            </a:r>
            <a:r>
              <a:rPr lang="fr-FR" sz="12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petits</a:t>
            </a:r>
            <a:r>
              <a:rPr lang="fr-FR" sz="12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.</a:t>
            </a:r>
            <a:endParaRPr lang="fr-FR" sz="1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788000" y="0"/>
            <a:ext cx="4355640" cy="836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Vocabulaire</a:t>
            </a:r>
          </a:p>
        </p:txBody>
      </p:sp>
      <p:graphicFrame>
        <p:nvGraphicFramePr>
          <p:cNvPr id="229" name="Espace réservé du contenu 4"/>
          <p:cNvGraphicFramePr/>
          <p:nvPr>
            <p:extLst>
              <p:ext uri="{D42A27DB-BD31-4B8C-83A1-F6EECF244321}">
                <p14:modId xmlns:p14="http://schemas.microsoft.com/office/powerpoint/2010/main" val="908914054"/>
              </p:ext>
            </p:extLst>
          </p:nvPr>
        </p:nvGraphicFramePr>
        <p:xfrm>
          <a:off x="214560" y="764640"/>
          <a:ext cx="8785800" cy="6010134"/>
        </p:xfrm>
        <a:graphic>
          <a:graphicData uri="http://schemas.openxmlformats.org/drawingml/2006/table">
            <a:tbl>
              <a:tblPr/>
              <a:tblGrid>
                <a:gridCol w="1295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90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2022"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volages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intempérants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afflictions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jouissent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mœurs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curieuse attention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pénètre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dissemblables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vices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heureusement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déchoir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recouvrer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indolence 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oisiveté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présages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  <a:tabLst>
                          <a:tab pos="0" algn="l"/>
                        </a:tabLst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devoirs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32022">
                <a:tc>
                  <a:txBody>
                    <a:bodyPr/>
                    <a:lstStyle/>
                    <a:p>
                      <a:pPr algn="r">
                        <a:lnSpc>
                          <a:spcPts val="1600"/>
                        </a:lnSpc>
                      </a:pPr>
                      <a:r>
                        <a:rPr lang="fr-FR" sz="11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petits</a:t>
                      </a:r>
                      <a:endParaRPr lang="fr-FR" sz="11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ts val="1600"/>
                        </a:lnSpc>
                      </a:pPr>
                      <a:endParaRPr lang="fr-FR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pic>
        <p:nvPicPr>
          <p:cNvPr id="230" name="Picture 2"/>
          <p:cNvPicPr/>
          <p:nvPr/>
        </p:nvPicPr>
        <p:blipFill>
          <a:blip r:embed="rId2"/>
          <a:srcRect t="7228" b="29480"/>
          <a:stretch/>
        </p:blipFill>
        <p:spPr>
          <a:xfrm>
            <a:off x="7772400" y="5407560"/>
            <a:ext cx="1371240" cy="14500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Picture 3"/>
          <p:cNvPicPr/>
          <p:nvPr/>
        </p:nvPicPr>
        <p:blipFill>
          <a:blip r:embed="rId2"/>
          <a:srcRect l="30837" r="25478"/>
          <a:stretch/>
        </p:blipFill>
        <p:spPr>
          <a:xfrm>
            <a:off x="6876360" y="3041280"/>
            <a:ext cx="2234880" cy="3738960"/>
          </a:xfrm>
          <a:prstGeom prst="rect">
            <a:avLst/>
          </a:prstGeom>
          <a:ln w="0">
            <a:noFill/>
          </a:ln>
        </p:spPr>
      </p:pic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640" cy="548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"/>
              </a:rPr>
              <a:t>Questions</a:t>
            </a: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117360" y="764640"/>
            <a:ext cx="8945640" cy="2016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343080" indent="-34308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000000"/>
                </a:solidFill>
                <a:latin typeface="Courier New"/>
              </a:rPr>
              <a:t>L.1-4   : Qui est critiqué dans ce passage ?</a:t>
            </a:r>
            <a:endParaRPr lang="fr-FR" sz="14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000000"/>
                </a:solidFill>
                <a:latin typeface="Courier New"/>
              </a:rPr>
              <a:t>L.5-6   : Qualité ou défaut ?</a:t>
            </a:r>
            <a:endParaRPr lang="fr-FR" sz="14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000000"/>
                </a:solidFill>
                <a:latin typeface="Courier New"/>
              </a:rPr>
              <a:t>L.7-10  : Qu’est-ce qui rend les hommes différents ?</a:t>
            </a:r>
            <a:endParaRPr lang="fr-FR" sz="14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000000"/>
                </a:solidFill>
                <a:latin typeface="Courier New"/>
              </a:rPr>
              <a:t>L.11-14 : Que deviennent les petits qui se moquent des grands ?</a:t>
            </a:r>
            <a:endParaRPr lang="fr-FR" sz="14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000000"/>
                </a:solidFill>
                <a:latin typeface="Courier New"/>
              </a:rPr>
              <a:t>L.15-18 : Est-il facile de maîtriser les enfants ? Pourquoi ?</a:t>
            </a:r>
            <a:endParaRPr lang="fr-FR" sz="14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000000"/>
                </a:solidFill>
                <a:latin typeface="Courier New"/>
              </a:rPr>
              <a:t>L.19-23 : Comment faire travailler un enfant ?</a:t>
            </a:r>
            <a:endParaRPr lang="fr-FR" sz="1400" b="0" strike="noStrike" spc="-1">
              <a:solidFill>
                <a:srgbClr val="000000"/>
              </a:solidFill>
              <a:latin typeface="Calibri"/>
            </a:endParaRPr>
          </a:p>
          <a:p>
            <a:pPr marL="343080" indent="-343080">
              <a:lnSpc>
                <a:spcPct val="100000"/>
              </a:lnSpc>
              <a:spcBef>
                <a:spcPts val="281"/>
              </a:spcBef>
              <a:buClr>
                <a:srgbClr val="000000"/>
              </a:buClr>
              <a:buFont typeface="Arial"/>
              <a:buChar char="•"/>
            </a:pPr>
            <a:r>
              <a:rPr lang="fr-FR" sz="1400" b="0" strike="noStrike" spc="-1">
                <a:solidFill>
                  <a:srgbClr val="000000"/>
                </a:solidFill>
                <a:latin typeface="Courier New"/>
              </a:rPr>
              <a:t>L.24-26 : En quoi les hommes, dans ce passage, sont-ils petits ?</a:t>
            </a:r>
            <a:endParaRPr lang="fr-FR" sz="14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400"/>
              </a:spcBef>
            </a:pPr>
            <a:endParaRPr lang="fr-FR" sz="1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Rectangle 5"/>
          <p:cNvSpPr/>
          <p:nvPr/>
        </p:nvSpPr>
        <p:spPr>
          <a:xfrm>
            <a:off x="132120" y="3007440"/>
            <a:ext cx="6048360" cy="372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¶  Les enfants sont hautains, dédaigneux, colères, envieux, curieux, intéressés, paresseux,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volages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timides,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intempérants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menteurs, dissimulés ; ils rient et pleurent facilement ;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ils ont des joies immodérées et des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afflictions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amères sur de très petits sujets ; ils ne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veulent point souffrir de mal, et aiment à en faire : ils sont déjà des hommes.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5   ¶ Les enfants n’ont ni passé ni avenir, et, ce qui ne nous arrive guère, ils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jouissent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du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présent.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Le caractère de l’enfance paraît unique ; les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mœurs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dans cet âge, sont assez les mêmes,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et ce n’est qu’avec une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curieuse attention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qu’on en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pénètre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la différence ; elle augmente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avec la raison, parce qu’avec celle-ci croissent les passions et les vices, qui seuls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10  rendent les hommes si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dissemblables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entre eux, et si contraires à eux-mêmes.¶ [...]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Il n’y a nuls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vices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extérieurs et nuls défauts du corps qui ne soient aperçus par les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enfants : ils les saisissent d’une première vue, et ils savent les exprimer par des mots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convenables ; on ne nomme point plus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heureusement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: devenus hommes, il sont chargés à leur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tour de toutes les imperfections dont ils se sont moqués.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15  ¶ L’unique soin des enfants est de trouver l’endroit faible de leurs maîtres, comme de tous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ceux à qui ils sont soumis : dès qu’ils ont pu les entamer, ils gagnent le dessus, et pren-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nent sur eux un ascendant qu’ils ne perdent plus. Ce qui nous fait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déchoir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une première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fois de cette supériorité à leur égard est toujours ce qui nous empêche de la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recouvrer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.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La paresse, l’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indolence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et l’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oisiveté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vices si naturels aux enfants, disparaissent dans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20  leurs jeux, où ils sont vifs, appliqués, exacts, amoureux des règles et de la symétrie,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où ils ne se pardonnent nulle faute les uns aux autres, et recommencent eux-mêmes plusieurs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fois une seule chose qu’ils ont manquée :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présages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certains qu’ils pourront un jour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négliger leurs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devoirs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, mais qu’ils n’oublieront rien pour leurs plaisirs.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¶ Aux enfants tout paraît grand, les cours, les jardins, les édifices, les meubles,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25  les hommes, les animaux : aux hommes les choses du monde paraissent ainsi, et j’ose dire </a:t>
            </a:r>
            <a:endParaRPr lang="fr-FR" sz="800" b="0" strike="noStrike" spc="-1">
              <a:latin typeface="Arial"/>
            </a:endParaRPr>
          </a:p>
          <a:p>
            <a:pPr>
              <a:lnSpc>
                <a:spcPct val="115000"/>
              </a:lnSpc>
              <a:tabLst>
                <a:tab pos="581760" algn="l"/>
                <a:tab pos="1163160" algn="l"/>
                <a:tab pos="1744920" algn="l"/>
                <a:tab pos="2326680" algn="l"/>
                <a:tab pos="2908440" algn="l"/>
                <a:tab pos="3489840" algn="l"/>
                <a:tab pos="4071600" algn="l"/>
                <a:tab pos="4653360" algn="l"/>
                <a:tab pos="5235120" algn="l"/>
                <a:tab pos="5816520" algn="l"/>
                <a:tab pos="6398280" algn="l"/>
                <a:tab pos="6980040" algn="l"/>
                <a:tab pos="7561440" algn="l"/>
                <a:tab pos="8143200" algn="l"/>
                <a:tab pos="8724960" algn="l"/>
                <a:tab pos="9306720" algn="l"/>
              </a:tabLst>
            </a:pP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par la même raison, parce qu’ils sont </a:t>
            </a:r>
            <a:r>
              <a:rPr lang="fr-FR" sz="800" b="0" strike="noStrike" spc="-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Times New Roman"/>
              </a:rPr>
              <a:t>petits</a:t>
            </a:r>
            <a:r>
              <a:rPr lang="fr-FR" sz="8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.</a:t>
            </a:r>
            <a:endParaRPr lang="fr-FR" sz="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</TotalTime>
  <Words>2563</Words>
  <Application>Microsoft Office PowerPoint</Application>
  <PresentationFormat>Affichage à l'écran (4:3)</PresentationFormat>
  <Paragraphs>224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5</vt:i4>
      </vt:variant>
      <vt:variant>
        <vt:lpstr>Titres des diapositives</vt:lpstr>
      </vt:variant>
      <vt:variant>
        <vt:i4>14</vt:i4>
      </vt:variant>
    </vt:vector>
  </HeadingPairs>
  <TitlesOfParts>
    <vt:vector size="27" baseType="lpstr">
      <vt:lpstr>Arial</vt:lpstr>
      <vt:lpstr>Calibri</vt:lpstr>
      <vt:lpstr>Courier New</vt:lpstr>
      <vt:lpstr>DejaVu Sans</vt:lpstr>
      <vt:lpstr>StarSymbol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La BRUYÈRE</vt:lpstr>
      <vt:lpstr>Jean de la BRUYÈRE</vt:lpstr>
      <vt:lpstr>Questions</vt:lpstr>
      <vt:lpstr>Les Caractères, XI - De l’Homme</vt:lpstr>
      <vt:lpstr>Liste des extraits</vt:lpstr>
      <vt:lpstr>La BRUYÈRE, Caractères</vt:lpstr>
      <vt:lpstr>Présentation PowerPoint</vt:lpstr>
      <vt:lpstr>Vocabulaire</vt:lpstr>
      <vt:lpstr>Questions</vt:lpstr>
      <vt:lpstr>Présentation PowerPoint</vt:lpstr>
      <vt:lpstr>La BRUYÈRE Caractères</vt:lpstr>
      <vt:lpstr>Présentation PowerPoint</vt:lpstr>
      <vt:lpstr>Vocabulaire</vt:lpstr>
      <vt:lpstr>Questions</vt:lpstr>
    </vt:vector>
  </TitlesOfParts>
  <Company>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BRUYÈRE, Caractères</dc:title>
  <dc:subject/>
  <dc:creator>petit jean marie</dc:creator>
  <dc:description/>
  <cp:lastModifiedBy>Collège les Pins</cp:lastModifiedBy>
  <cp:revision>20</cp:revision>
  <dcterms:created xsi:type="dcterms:W3CDTF">2022-04-20T09:13:55Z</dcterms:created>
  <dcterms:modified xsi:type="dcterms:W3CDTF">2022-06-24T11:12:18Z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Affichage à l'écran (4:3)</vt:lpwstr>
  </property>
  <property fmtid="{D5CDD505-2E9C-101B-9397-08002B2CF9AE}" pid="3" name="Slides">
    <vt:i4>14</vt:i4>
  </property>
</Properties>
</file>